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notesMasterIdLst>
    <p:notesMasterId r:id="rId18"/>
  </p:notesMasterIdLst>
  <p:sldIdLst>
    <p:sldId id="256" r:id="rId2"/>
    <p:sldId id="267" r:id="rId3"/>
    <p:sldId id="272" r:id="rId4"/>
    <p:sldId id="274" r:id="rId5"/>
    <p:sldId id="275" r:id="rId6"/>
    <p:sldId id="276" r:id="rId7"/>
    <p:sldId id="277" r:id="rId8"/>
    <p:sldId id="268" r:id="rId9"/>
    <p:sldId id="278" r:id="rId10"/>
    <p:sldId id="279" r:id="rId11"/>
    <p:sldId id="271" r:id="rId12"/>
    <p:sldId id="281" r:id="rId13"/>
    <p:sldId id="269" r:id="rId14"/>
    <p:sldId id="280" r:id="rId15"/>
    <p:sldId id="270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429" autoAdjust="0"/>
  </p:normalViewPr>
  <p:slideViewPr>
    <p:cSldViewPr snapToGrid="0">
      <p:cViewPr varScale="1">
        <p:scale>
          <a:sx n="104" d="100"/>
          <a:sy n="104" d="100"/>
        </p:scale>
        <p:origin x="12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54BB85-935E-4F4C-ABF0-8C9B770EF4F3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E2D77-7E12-4729-9311-AAF9F166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71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E2D77-7E12-4729-9311-AAF9F166B8A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034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48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34CA4FE-143B-44E4-B2F6-6E6EA1551352}" type="datetime1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50031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F64DE-7FF9-42E8-B68B-F4005FAECB48}" type="datetime1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247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5660-C8B0-4010-9E13-742B3E87EE1A}" type="datetime1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0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01421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00014"/>
            <a:ext cx="7200900" cy="4167386"/>
          </a:xfrm>
        </p:spPr>
        <p:txBody>
          <a:bodyPr/>
          <a:lstStyle>
            <a:lvl2pPr>
              <a:defRPr i="0"/>
            </a:lvl2pPr>
            <a:lvl4pPr>
              <a:defRPr i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2343A-BC51-48F4-8E0B-492426E5871D}" type="datetime1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017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2C3382-FB5D-4AA6-A195-59F684D92B4A}" type="datetime1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906322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AA500-7AC4-4BF6-BFC8-865C1C716466}" type="datetime1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755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BAD7-809E-4010-97E2-6606C1553495}" type="datetime1">
              <a:rPr lang="en-US" smtClean="0"/>
              <a:t>11/13/2017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82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F5D35-F620-4607-A842-F3AFFDC56442}" type="datetime1">
              <a:rPr lang="en-US" smtClean="0"/>
              <a:t>11/13/2017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427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C04F-0FE9-48D5-BA5C-E3D215FD942D}" type="datetime1">
              <a:rPr lang="en-US" smtClean="0"/>
              <a:t>11/13/2017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58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56890E-325F-48A6-952A-857EE95AB512}" type="datetime1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842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DB045D-D438-474A-ADF4-FE5BF66333C3}" type="datetime1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2893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91A2D432-4A15-4D19-A778-D62620AA7021}" type="datetime1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41163697-31B4-42C8-A320-70DE83AB80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5311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36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5184">
          <p15:clr>
            <a:srgbClr val="F26B43"/>
          </p15:clr>
        </p15:guide>
        <p15:guide id="10" pos="702">
          <p15:clr>
            <a:srgbClr val="F26B43"/>
          </p15:clr>
        </p15:guide>
        <p15:guide id="11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Database indexes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Software Performance Engineering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63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Indexes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413163"/>
            <a:ext cx="7200900" cy="4922982"/>
          </a:xfrm>
        </p:spPr>
        <p:txBody>
          <a:bodyPr>
            <a:normAutofit fontScale="85000" lnSpcReduction="20000"/>
          </a:bodyPr>
          <a:lstStyle/>
          <a:p>
            <a:r>
              <a:rPr lang="en-US" i="1" dirty="0" err="1" smtClean="0"/>
              <a:t>kd</a:t>
            </a:r>
            <a:r>
              <a:rPr lang="en-US" dirty="0" smtClean="0"/>
              <a:t>-Trees</a:t>
            </a:r>
          </a:p>
          <a:p>
            <a:pPr lvl="1"/>
            <a:r>
              <a:rPr lang="en-US" dirty="0" smtClean="0"/>
              <a:t>K-dimensional search trees</a:t>
            </a:r>
          </a:p>
          <a:p>
            <a:pPr lvl="1"/>
            <a:r>
              <a:rPr lang="en-US" dirty="0" smtClean="0"/>
              <a:t>Binary search tree, alternating layers between dimensions</a:t>
            </a:r>
          </a:p>
          <a:p>
            <a:pPr lvl="1"/>
            <a:r>
              <a:rPr lang="en-US" dirty="0" smtClean="0"/>
              <a:t>Partial queries: square-root in number of leaves, not logarithmic</a:t>
            </a:r>
          </a:p>
          <a:p>
            <a:pPr lvl="1"/>
            <a:r>
              <a:rPr lang="en-US" dirty="0" smtClean="0"/>
              <a:t>Not automatically balanced</a:t>
            </a:r>
          </a:p>
          <a:p>
            <a:r>
              <a:rPr lang="en-US" dirty="0" smtClean="0"/>
              <a:t>Quad trees</a:t>
            </a:r>
          </a:p>
          <a:p>
            <a:pPr lvl="1"/>
            <a:r>
              <a:rPr lang="en-US" dirty="0" smtClean="0"/>
              <a:t>Each node represents a k-dimensional cube</a:t>
            </a:r>
          </a:p>
          <a:p>
            <a:pPr lvl="1"/>
            <a:r>
              <a:rPr lang="en-US" dirty="0" smtClean="0"/>
              <a:t>Each face of the cube represents a boundary range with 2</a:t>
            </a:r>
            <a:r>
              <a:rPr lang="en-US" baseline="30000" dirty="0" smtClean="0"/>
              <a:t>k</a:t>
            </a:r>
            <a:r>
              <a:rPr lang="en-US" dirty="0" smtClean="0"/>
              <a:t> children</a:t>
            </a:r>
          </a:p>
          <a:p>
            <a:pPr lvl="1"/>
            <a:r>
              <a:rPr lang="en-US" dirty="0" smtClean="0"/>
              <a:t>Named after the 2-dimensional case: branching factor of 4</a:t>
            </a:r>
          </a:p>
          <a:p>
            <a:r>
              <a:rPr lang="en-US" dirty="0" smtClean="0"/>
              <a:t>R-Trees</a:t>
            </a:r>
          </a:p>
          <a:p>
            <a:pPr lvl="1"/>
            <a:r>
              <a:rPr lang="en-US" dirty="0" smtClean="0"/>
              <a:t>In the spirit of B-trees, with some rectangle intersection</a:t>
            </a:r>
          </a:p>
          <a:p>
            <a:pPr lvl="1"/>
            <a:r>
              <a:rPr lang="en-US" dirty="0" smtClean="0"/>
              <a:t>“Two rectangles that don’t intersect won’t intersect any smaller rectangles contained within”</a:t>
            </a:r>
          </a:p>
          <a:p>
            <a:pPr lvl="1"/>
            <a:r>
              <a:rPr lang="en-US" dirty="0" smtClean="0"/>
              <a:t>Group objects on the multi-dimensional space by minimum bounding rectangles</a:t>
            </a:r>
          </a:p>
          <a:p>
            <a:pPr lvl="1"/>
            <a:r>
              <a:rPr lang="en-US" dirty="0" smtClean="0"/>
              <a:t>Create a tree structure around that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59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Multi-column Indexes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00013"/>
            <a:ext cx="7200900" cy="468231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In practice, the way we create multi-dimensional indexes is to simply an index on multiple columns</a:t>
            </a:r>
          </a:p>
          <a:p>
            <a:pPr marL="530352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CREATE INDEX </a:t>
            </a:r>
            <a:r>
              <a:rPr lang="en-US" sz="1600" dirty="0" err="1" smtClean="0">
                <a:latin typeface="Consolas" panose="020B0609020204030204" pitchFamily="49" charset="0"/>
              </a:rPr>
              <a:t>locations_on_lat_lon</a:t>
            </a:r>
            <a:r>
              <a:rPr lang="en-US" sz="1600" dirty="0" smtClean="0">
                <a:latin typeface="Consolas" panose="020B0609020204030204" pitchFamily="49" charset="0"/>
              </a:rPr>
              <a:t> </a:t>
            </a:r>
            <a:r>
              <a:rPr lang="en-US" sz="1600" dirty="0">
                <a:latin typeface="Consolas" panose="020B0609020204030204" pitchFamily="49" charset="0"/>
              </a:rPr>
              <a:t>ON </a:t>
            </a:r>
            <a:r>
              <a:rPr lang="en-US" sz="1600" dirty="0" smtClean="0">
                <a:latin typeface="Consolas" panose="020B0609020204030204" pitchFamily="49" charset="0"/>
              </a:rPr>
              <a:t>locations(</a:t>
            </a:r>
            <a:r>
              <a:rPr lang="en-US" sz="1600" dirty="0" err="1" smtClean="0">
                <a:latin typeface="Consolas" panose="020B0609020204030204" pitchFamily="49" charset="0"/>
              </a:rPr>
              <a:t>lat,long</a:t>
            </a:r>
            <a:r>
              <a:rPr lang="en-US" sz="1600" dirty="0" smtClean="0">
                <a:latin typeface="Consolas" panose="020B0609020204030204" pitchFamily="49" charset="0"/>
              </a:rPr>
              <a:t>);</a:t>
            </a:r>
          </a:p>
          <a:p>
            <a:r>
              <a:rPr lang="en-US" dirty="0" smtClean="0"/>
              <a:t>However, many will default to </a:t>
            </a:r>
            <a:r>
              <a:rPr lang="en-US" dirty="0" err="1" smtClean="0"/>
              <a:t>B+tree</a:t>
            </a:r>
            <a:r>
              <a:rPr lang="en-US" dirty="0" smtClean="0"/>
              <a:t> and won’t make use of how it will be queried</a:t>
            </a:r>
          </a:p>
          <a:p>
            <a:pPr lvl="1"/>
            <a:r>
              <a:rPr lang="en-US" dirty="0" smtClean="0"/>
              <a:t>Carefully test and choose your indexes on this one</a:t>
            </a:r>
          </a:p>
          <a:p>
            <a:pPr lvl="1"/>
            <a:r>
              <a:rPr lang="en-US" dirty="0" smtClean="0"/>
              <a:t>Again, go to the docs for recommendations on this</a:t>
            </a:r>
          </a:p>
          <a:p>
            <a:r>
              <a:rPr lang="en-US" dirty="0" smtClean="0"/>
              <a:t>e.g. PostgreSQL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GiST</a:t>
            </a:r>
            <a:r>
              <a:rPr lang="en-US" dirty="0" smtClean="0"/>
              <a:t> index is a mixture of various algorithms designed for multi-dimensional situations</a:t>
            </a:r>
          </a:p>
          <a:p>
            <a:pPr lvl="1"/>
            <a:r>
              <a:rPr lang="en-US" sz="1800" dirty="0">
                <a:latin typeface="Consolas" panose="020B0609020204030204" pitchFamily="49" charset="0"/>
              </a:rPr>
              <a:t>SELECT * FROM places </a:t>
            </a:r>
            <a:r>
              <a:rPr lang="en-US" sz="1800" dirty="0" smtClean="0">
                <a:latin typeface="Consolas" panose="020B0609020204030204" pitchFamily="49" charset="0"/>
              </a:rPr>
              <a:t/>
            </a:r>
            <a:br>
              <a:rPr lang="en-US" sz="1800" dirty="0" smtClean="0">
                <a:latin typeface="Consolas" panose="020B0609020204030204" pitchFamily="49" charset="0"/>
              </a:rPr>
            </a:br>
            <a:r>
              <a:rPr lang="en-US" sz="1800" dirty="0" smtClean="0">
                <a:latin typeface="Consolas" panose="020B0609020204030204" pitchFamily="49" charset="0"/>
              </a:rPr>
              <a:t>ORDER </a:t>
            </a:r>
            <a:r>
              <a:rPr lang="en-US" sz="1800" dirty="0">
                <a:latin typeface="Consolas" panose="020B0609020204030204" pitchFamily="49" charset="0"/>
              </a:rPr>
              <a:t>BY location &lt;-&gt; point '(101,456)'</a:t>
            </a:r>
            <a:endParaRPr lang="en-US" sz="1800" dirty="0" smtClean="0">
              <a:latin typeface="Consolas" panose="020B0609020204030204" pitchFamily="49" charset="0"/>
            </a:endParaRPr>
          </a:p>
          <a:p>
            <a:pPr lvl="1"/>
            <a:r>
              <a:rPr lang="en-US" dirty="0" smtClean="0"/>
              <a:t>The GIN index is built for layered data and document-oriented storage (e.g. JSON) where data is repeated a lot</a:t>
            </a:r>
          </a:p>
          <a:p>
            <a:pPr lvl="1"/>
            <a:r>
              <a:rPr lang="en-US" dirty="0" smtClean="0"/>
              <a:t>BRIN (Blocked Range Indexes) are better for partially-sorted data </a:t>
            </a:r>
          </a:p>
          <a:p>
            <a:r>
              <a:rPr lang="en-US" dirty="0" smtClean="0"/>
              <a:t>e.g. MySQL originally had these as extensions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1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Bitmap Scans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(Not to be confused with Bitmap Indexes – slightly different thing)</a:t>
            </a:r>
          </a:p>
          <a:p>
            <a:r>
              <a:rPr lang="en-US" dirty="0" smtClean="0"/>
              <a:t>Most databases have the ability to combine index lookups</a:t>
            </a:r>
          </a:p>
          <a:p>
            <a:pPr lvl="1"/>
            <a:r>
              <a:rPr lang="en-US" dirty="0" smtClean="0"/>
              <a:t>Conduct the lookups and put them into a bit vector</a:t>
            </a:r>
          </a:p>
          <a:p>
            <a:pPr lvl="1"/>
            <a:r>
              <a:rPr lang="en-US" dirty="0" smtClean="0"/>
              <a:t>Run AND/OR/XOR on the vectors as needed</a:t>
            </a:r>
          </a:p>
          <a:p>
            <a:pPr lvl="1"/>
            <a:r>
              <a:rPr lang="en-US" dirty="0" smtClean="0"/>
              <a:t>This is an alternative to creating multi-column indexes</a:t>
            </a:r>
          </a:p>
          <a:p>
            <a:r>
              <a:rPr lang="en-US" dirty="0" smtClean="0"/>
              <a:t>Which is faster? Multi-column or bitmap scans of single-column? Depends.</a:t>
            </a:r>
          </a:p>
          <a:p>
            <a:pPr lvl="1"/>
            <a:r>
              <a:rPr lang="en-US" dirty="0" smtClean="0"/>
              <a:t>This all come down to the query planner</a:t>
            </a:r>
          </a:p>
          <a:p>
            <a:pPr lvl="1"/>
            <a:r>
              <a:rPr lang="en-US" dirty="0" smtClean="0"/>
              <a:t>This can help understand </a:t>
            </a:r>
            <a:r>
              <a:rPr lang="en-US" smtClean="0"/>
              <a:t>EXPLAINs though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93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Indexes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You can also create indexes on some,</a:t>
            </a:r>
            <a:r>
              <a:rPr lang="en-US" dirty="0"/>
              <a:t> but not </a:t>
            </a:r>
            <a:r>
              <a:rPr lang="en-US" dirty="0" smtClean="0"/>
              <a:t>all, data, e.g.</a:t>
            </a:r>
          </a:p>
          <a:p>
            <a:pPr lvl="1"/>
            <a:r>
              <a:rPr lang="en-US" sz="1600" dirty="0">
                <a:latin typeface="Consolas" panose="020B0609020204030204" pitchFamily="49" charset="0"/>
              </a:rPr>
              <a:t>CREATE INDEX </a:t>
            </a:r>
            <a:r>
              <a:rPr lang="en-US" sz="1600" dirty="0" err="1">
                <a:latin typeface="Consolas" panose="020B0609020204030204" pitchFamily="49" charset="0"/>
              </a:rPr>
              <a:t>access_log_client_ip_ix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</a:rPr>
              <a:t/>
            </a:r>
            <a:br>
              <a:rPr lang="en-US" sz="1600" dirty="0" smtClean="0">
                <a:latin typeface="Consolas" panose="020B0609020204030204" pitchFamily="49" charset="0"/>
              </a:rPr>
            </a:br>
            <a:r>
              <a:rPr lang="en-US" sz="1600" dirty="0" smtClean="0">
                <a:latin typeface="Consolas" panose="020B0609020204030204" pitchFamily="49" charset="0"/>
              </a:rPr>
              <a:t>ON </a:t>
            </a:r>
            <a:r>
              <a:rPr lang="en-US" sz="1600" dirty="0" err="1">
                <a:latin typeface="Consolas" panose="020B0609020204030204" pitchFamily="49" charset="0"/>
              </a:rPr>
              <a:t>access_log</a:t>
            </a:r>
            <a:r>
              <a:rPr lang="en-US" sz="1600" dirty="0">
                <a:latin typeface="Consolas" panose="020B0609020204030204" pitchFamily="49" charset="0"/>
              </a:rPr>
              <a:t> (</a:t>
            </a:r>
            <a:r>
              <a:rPr lang="en-US" sz="1600" dirty="0" err="1" smtClean="0">
                <a:latin typeface="Consolas" panose="020B0609020204030204" pitchFamily="49" charset="0"/>
              </a:rPr>
              <a:t>client_ip</a:t>
            </a:r>
            <a:r>
              <a:rPr lang="en-US" sz="1600" dirty="0" smtClean="0">
                <a:latin typeface="Consolas" panose="020B0609020204030204" pitchFamily="49" charset="0"/>
              </a:rPr>
              <a:t>)</a:t>
            </a:r>
            <a:br>
              <a:rPr lang="en-US" sz="1600" dirty="0" smtClean="0">
                <a:latin typeface="Consolas" panose="020B0609020204030204" pitchFamily="49" charset="0"/>
              </a:rPr>
            </a:br>
            <a:r>
              <a:rPr lang="en-US" sz="1600" dirty="0" smtClean="0">
                <a:latin typeface="Consolas" panose="020B0609020204030204" pitchFamily="49" charset="0"/>
              </a:rPr>
              <a:t>WHERE </a:t>
            </a:r>
            <a:r>
              <a:rPr lang="en-US" sz="1600" dirty="0">
                <a:latin typeface="Consolas" panose="020B0609020204030204" pitchFamily="49" charset="0"/>
              </a:rPr>
              <a:t>NOT (</a:t>
            </a:r>
            <a:r>
              <a:rPr lang="en-US" sz="1600" dirty="0" err="1">
                <a:latin typeface="Consolas" panose="020B0609020204030204" pitchFamily="49" charset="0"/>
              </a:rPr>
              <a:t>client_ip</a:t>
            </a:r>
            <a:r>
              <a:rPr lang="en-US" sz="1600" dirty="0">
                <a:latin typeface="Consolas" panose="020B0609020204030204" pitchFamily="49" charset="0"/>
              </a:rPr>
              <a:t> &gt; </a:t>
            </a:r>
            <a:r>
              <a:rPr lang="en-US" sz="1600" dirty="0" err="1">
                <a:latin typeface="Consolas" panose="020B0609020204030204" pitchFamily="49" charset="0"/>
              </a:rPr>
              <a:t>inet</a:t>
            </a:r>
            <a:r>
              <a:rPr lang="en-US" sz="1600" dirty="0">
                <a:latin typeface="Consolas" panose="020B0609020204030204" pitchFamily="49" charset="0"/>
              </a:rPr>
              <a:t> '192.168.100.0' </a:t>
            </a:r>
            <a:r>
              <a:rPr lang="en-US" sz="1600" dirty="0" smtClean="0">
                <a:latin typeface="Consolas" panose="020B0609020204030204" pitchFamily="49" charset="0"/>
              </a:rPr>
              <a:t/>
            </a:r>
            <a:br>
              <a:rPr lang="en-US" sz="1600" dirty="0" smtClean="0">
                <a:latin typeface="Consolas" panose="020B0609020204030204" pitchFamily="49" charset="0"/>
              </a:rPr>
            </a:br>
            <a:r>
              <a:rPr lang="en-US" sz="1600" dirty="0" smtClean="0">
                <a:latin typeface="Consolas" panose="020B0609020204030204" pitchFamily="49" charset="0"/>
              </a:rPr>
              <a:t>       AND </a:t>
            </a:r>
            <a:r>
              <a:rPr lang="en-US" sz="1600" dirty="0" err="1" smtClean="0">
                <a:latin typeface="Consolas" panose="020B0609020204030204" pitchFamily="49" charset="0"/>
              </a:rPr>
              <a:t>client_ip</a:t>
            </a:r>
            <a:r>
              <a:rPr lang="en-US" sz="1600" dirty="0" smtClean="0">
                <a:latin typeface="Consolas" panose="020B0609020204030204" pitchFamily="49" charset="0"/>
              </a:rPr>
              <a:t> </a:t>
            </a:r>
            <a:r>
              <a:rPr lang="en-US" sz="1600" dirty="0">
                <a:latin typeface="Consolas" panose="020B0609020204030204" pitchFamily="49" charset="0"/>
              </a:rPr>
              <a:t>&lt; </a:t>
            </a:r>
            <a:r>
              <a:rPr lang="en-US" sz="1600" dirty="0" err="1">
                <a:latin typeface="Consolas" panose="020B0609020204030204" pitchFamily="49" charset="0"/>
              </a:rPr>
              <a:t>inet</a:t>
            </a:r>
            <a:r>
              <a:rPr lang="en-US" sz="1600" dirty="0">
                <a:latin typeface="Consolas" panose="020B0609020204030204" pitchFamily="49" charset="0"/>
              </a:rPr>
              <a:t> '192.168.100.255');</a:t>
            </a:r>
            <a:endParaRPr lang="en-US" dirty="0" smtClean="0">
              <a:latin typeface="Consolas" panose="020B0609020204030204" pitchFamily="49" charset="0"/>
            </a:endParaRPr>
          </a:p>
          <a:p>
            <a:r>
              <a:rPr lang="en-US" dirty="0"/>
              <a:t>Smaller indexes are more likely to cached and faster to traverse</a:t>
            </a:r>
          </a:p>
          <a:p>
            <a:r>
              <a:rPr lang="en-US" dirty="0" smtClean="0"/>
              <a:t>Avoid indexing common values</a:t>
            </a:r>
          </a:p>
          <a:p>
            <a:r>
              <a:rPr lang="en-US" dirty="0" smtClean="0"/>
              <a:t>Avoid indexing uninteresting values (e.g. “unbilled”)</a:t>
            </a:r>
          </a:p>
          <a:p>
            <a:r>
              <a:rPr lang="en-US" dirty="0" smtClean="0"/>
              <a:t>Good way to build in your knowledge of the table’s distributions</a:t>
            </a:r>
          </a:p>
          <a:p>
            <a:r>
              <a:rPr lang="en-US" dirty="0" smtClean="0"/>
              <a:t>Also this is great way to check for existence without hitting the table itself, especially if it’s unique</a:t>
            </a:r>
          </a:p>
          <a:p>
            <a:pPr lvl="1"/>
            <a:r>
              <a:rPr lang="en-US" dirty="0" smtClean="0"/>
              <a:t>(called an “Index-only” scan….)</a:t>
            </a:r>
          </a:p>
          <a:p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17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Index-Only Scans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1700013"/>
            <a:ext cx="7782791" cy="458071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 many database systems, </a:t>
            </a:r>
          </a:p>
          <a:p>
            <a:pPr lvl="1"/>
            <a:r>
              <a:rPr lang="en-US" dirty="0" smtClean="0"/>
              <a:t>If the query includes </a:t>
            </a:r>
            <a:r>
              <a:rPr lang="en-US" i="1" dirty="0" smtClean="0"/>
              <a:t>only</a:t>
            </a:r>
            <a:r>
              <a:rPr lang="en-US" dirty="0" smtClean="0"/>
              <a:t> the columns in an index, then…</a:t>
            </a:r>
          </a:p>
          <a:p>
            <a:pPr lvl="1"/>
            <a:r>
              <a:rPr lang="en-US" dirty="0" smtClean="0"/>
              <a:t>Only the index gets looked up </a:t>
            </a:r>
          </a:p>
          <a:p>
            <a:r>
              <a:rPr lang="en-US" dirty="0" smtClean="0"/>
              <a:t>For example (from PostgreSQL docs)</a:t>
            </a:r>
          </a:p>
          <a:p>
            <a:pPr lvl="1"/>
            <a:r>
              <a:rPr lang="en-US" dirty="0" smtClean="0"/>
              <a:t>Suppose we have a table t with </a:t>
            </a:r>
            <a:r>
              <a:rPr lang="en-US" dirty="0" err="1" smtClean="0"/>
              <a:t>x,y</a:t>
            </a:r>
            <a:r>
              <a:rPr lang="en-US" dirty="0" smtClean="0"/>
              <a:t>, and z. </a:t>
            </a:r>
          </a:p>
          <a:p>
            <a:pPr lvl="1"/>
            <a:r>
              <a:rPr lang="en-US" dirty="0" smtClean="0"/>
              <a:t>x and y are indexed in a single index, z is not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SELECT x, y FROM t WHERE x = 'key';         # YES! INDEX-ONLY!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SELECT </a:t>
            </a:r>
            <a:r>
              <a:rPr lang="en-US" dirty="0">
                <a:latin typeface="Consolas" panose="020B0609020204030204" pitchFamily="49" charset="0"/>
              </a:rPr>
              <a:t>x FROM t WHERE x = 'key' AND y &lt; 42; # YES! </a:t>
            </a:r>
            <a:r>
              <a:rPr lang="en-US" dirty="0" smtClean="0">
                <a:latin typeface="Consolas" panose="020B0609020204030204" pitchFamily="49" charset="0"/>
              </a:rPr>
              <a:t>INDEX-ONLY!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SELECT </a:t>
            </a:r>
            <a:r>
              <a:rPr lang="en-US" dirty="0">
                <a:latin typeface="Consolas" panose="020B0609020204030204" pitchFamily="49" charset="0"/>
              </a:rPr>
              <a:t>x, z FROM t WHERE x = 'key';         # No. Not </a:t>
            </a:r>
            <a:r>
              <a:rPr lang="en-US" dirty="0" smtClean="0">
                <a:latin typeface="Consolas" panose="020B0609020204030204" pitchFamily="49" charset="0"/>
              </a:rPr>
              <a:t>index-only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SELECT </a:t>
            </a:r>
            <a:r>
              <a:rPr lang="en-US" dirty="0">
                <a:latin typeface="Consolas" panose="020B0609020204030204" pitchFamily="49" charset="0"/>
              </a:rPr>
              <a:t>x FROM t WHERE x = 'key' AND z &lt; 42; # No. Not index-only</a:t>
            </a:r>
            <a:endParaRPr lang="en-US" dirty="0" smtClean="0">
              <a:latin typeface="Consolas" panose="020B0609020204030204" pitchFamily="49" charset="0"/>
            </a:endParaRPr>
          </a:p>
          <a:p>
            <a:endParaRPr lang="en-US" dirty="0" smtClean="0"/>
          </a:p>
          <a:p>
            <a:r>
              <a:rPr lang="en-US" dirty="0" smtClean="0"/>
              <a:t>Again, this comes out in EXPLAIN as to whether or not you are expecting it</a:t>
            </a:r>
          </a:p>
          <a:p>
            <a:pPr lvl="1"/>
            <a:r>
              <a:rPr lang="en-US" dirty="0" smtClean="0"/>
              <a:t>Drawback: space! </a:t>
            </a:r>
          </a:p>
          <a:p>
            <a:pPr lvl="1"/>
            <a:r>
              <a:rPr lang="en-US" dirty="0" smtClean="0"/>
              <a:t>Check the docs for your system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0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Expression Indexes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also make an index on a manipulation of the data</a:t>
            </a:r>
          </a:p>
          <a:p>
            <a:pPr lvl="1"/>
            <a:r>
              <a:rPr lang="en-US" sz="1600" dirty="0">
                <a:latin typeface="Consolas" panose="020B0609020204030204" pitchFamily="49" charset="0"/>
              </a:rPr>
              <a:t>SELECT * FROM people </a:t>
            </a:r>
            <a:r>
              <a:rPr lang="en-US" sz="1600" dirty="0" smtClean="0">
                <a:latin typeface="Consolas" panose="020B0609020204030204" pitchFamily="49" charset="0"/>
              </a:rPr>
              <a:t/>
            </a:r>
            <a:br>
              <a:rPr lang="en-US" sz="1600" dirty="0" smtClean="0">
                <a:latin typeface="Consolas" panose="020B0609020204030204" pitchFamily="49" charset="0"/>
              </a:rPr>
            </a:br>
            <a:r>
              <a:rPr lang="en-US" sz="1600" dirty="0" smtClean="0">
                <a:latin typeface="Consolas" panose="020B0609020204030204" pitchFamily="49" charset="0"/>
              </a:rPr>
              <a:t>WHERE </a:t>
            </a:r>
            <a:r>
              <a:rPr lang="en-US" sz="1600" dirty="0">
                <a:latin typeface="Consolas" panose="020B0609020204030204" pitchFamily="49" charset="0"/>
              </a:rPr>
              <a:t>(</a:t>
            </a:r>
            <a:r>
              <a:rPr lang="en-US" sz="1600" dirty="0" err="1">
                <a:latin typeface="Consolas" panose="020B0609020204030204" pitchFamily="49" charset="0"/>
              </a:rPr>
              <a:t>first_name</a:t>
            </a:r>
            <a:r>
              <a:rPr lang="en-US" sz="1600" dirty="0">
                <a:latin typeface="Consolas" panose="020B0609020204030204" pitchFamily="49" charset="0"/>
              </a:rPr>
              <a:t> || ' ' || </a:t>
            </a:r>
            <a:r>
              <a:rPr lang="en-US" sz="1600" dirty="0" err="1">
                <a:latin typeface="Consolas" panose="020B0609020204030204" pitchFamily="49" charset="0"/>
              </a:rPr>
              <a:t>last_name</a:t>
            </a:r>
            <a:r>
              <a:rPr lang="en-US" sz="1600" dirty="0">
                <a:latin typeface="Consolas" panose="020B0609020204030204" pitchFamily="49" charset="0"/>
              </a:rPr>
              <a:t>) = 'John Smith</a:t>
            </a:r>
            <a:r>
              <a:rPr lang="en-US" sz="1600" dirty="0" smtClean="0">
                <a:latin typeface="Consolas" panose="020B0609020204030204" pitchFamily="49" charset="0"/>
              </a:rPr>
              <a:t>';</a:t>
            </a:r>
          </a:p>
          <a:p>
            <a:r>
              <a:rPr lang="en-US" dirty="0" smtClean="0"/>
              <a:t>This is handy for situations where you:</a:t>
            </a:r>
          </a:p>
          <a:p>
            <a:pPr lvl="1"/>
            <a:r>
              <a:rPr lang="en-US" dirty="0" smtClean="0"/>
              <a:t>Don’t want to create duplicate data (e.g. “</a:t>
            </a:r>
            <a:r>
              <a:rPr lang="en-US" dirty="0" err="1" smtClean="0"/>
              <a:t>full_name</a:t>
            </a:r>
            <a:r>
              <a:rPr lang="en-US" dirty="0" smtClean="0"/>
              <a:t>”)</a:t>
            </a:r>
          </a:p>
          <a:p>
            <a:pPr lvl="1"/>
            <a:r>
              <a:rPr lang="en-US" dirty="0" smtClean="0"/>
              <a:t>Will be searching on the full data a lot</a:t>
            </a:r>
          </a:p>
          <a:p>
            <a:r>
              <a:rPr lang="en-US" dirty="0" smtClean="0"/>
              <a:t>In practice, this feature is finicky</a:t>
            </a:r>
          </a:p>
          <a:p>
            <a:pPr lvl="1"/>
            <a:r>
              <a:rPr lang="en-US" dirty="0" smtClean="0"/>
              <a:t>One small change to the schema means the index goes unused</a:t>
            </a:r>
          </a:p>
          <a:p>
            <a:pPr lvl="1"/>
            <a:r>
              <a:rPr lang="en-US" dirty="0" smtClean="0"/>
              <a:t>Can be found using EXPLAIN</a:t>
            </a:r>
          </a:p>
          <a:p>
            <a:pPr marL="530352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22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for Indexes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1440873"/>
            <a:ext cx="7838209" cy="5153891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Make sure the database query planner has the right information for planning</a:t>
            </a:r>
          </a:p>
          <a:p>
            <a:pPr lvl="1"/>
            <a:r>
              <a:rPr lang="en-US" dirty="0" smtClean="0"/>
              <a:t>e.g. PostgreSQL’s </a:t>
            </a:r>
            <a:r>
              <a:rPr lang="en-US" dirty="0" smtClean="0">
                <a:latin typeface="Consolas" panose="020B0609020204030204" pitchFamily="49" charset="0"/>
              </a:rPr>
              <a:t>ANALYZE</a:t>
            </a:r>
            <a:r>
              <a:rPr lang="en-US" dirty="0" smtClean="0"/>
              <a:t> counts data distributions</a:t>
            </a:r>
          </a:p>
          <a:p>
            <a:r>
              <a:rPr lang="en-US" dirty="0" smtClean="0"/>
              <a:t>On small tables, sometimes using an index is slower. A query planner (usually) gets this right</a:t>
            </a:r>
          </a:p>
          <a:p>
            <a:r>
              <a:rPr lang="en-US" dirty="0" smtClean="0"/>
              <a:t>Some indexing structures need upkeep from inserts</a:t>
            </a:r>
          </a:p>
          <a:p>
            <a:pPr lvl="1"/>
            <a:r>
              <a:rPr lang="en-US" dirty="0" smtClean="0"/>
              <a:t>Rebuilding an index on an existing table vs. from an empty table</a:t>
            </a:r>
          </a:p>
          <a:p>
            <a:pPr lvl="1"/>
            <a:r>
              <a:rPr lang="en-US" dirty="0" smtClean="0"/>
              <a:t>e.g. PostgreSQL’s </a:t>
            </a:r>
            <a:r>
              <a:rPr lang="en-US" dirty="0" smtClean="0">
                <a:latin typeface="Consolas" panose="020B0609020204030204" pitchFamily="49" charset="0"/>
              </a:rPr>
              <a:t>CLUSTER table USING index</a:t>
            </a:r>
          </a:p>
          <a:p>
            <a:r>
              <a:rPr lang="en-US" dirty="0" smtClean="0"/>
              <a:t>Some indexes have concurrency concerns</a:t>
            </a:r>
          </a:p>
          <a:p>
            <a:pPr lvl="1"/>
            <a:r>
              <a:rPr lang="en-US" dirty="0" smtClean="0"/>
              <a:t>Some index data structures don’t take concurrency very well</a:t>
            </a:r>
          </a:p>
          <a:p>
            <a:pPr lvl="1"/>
            <a:r>
              <a:rPr lang="en-US" dirty="0" smtClean="0"/>
              <a:t>Rebuilding the index sometimes causes big locks</a:t>
            </a:r>
          </a:p>
          <a:p>
            <a:pPr lvl="1"/>
            <a:r>
              <a:rPr lang="en-US" dirty="0" smtClean="0"/>
              <a:t>Read the docs!</a:t>
            </a:r>
          </a:p>
          <a:p>
            <a:r>
              <a:rPr lang="en-US" dirty="0" smtClean="0"/>
              <a:t>Common wisdom that we should test in future lab experiments:</a:t>
            </a:r>
          </a:p>
          <a:p>
            <a:pPr lvl="1"/>
            <a:r>
              <a:rPr lang="en-US" dirty="0" smtClean="0"/>
              <a:t>Indexes also benefit from the NOT NULL constraint</a:t>
            </a:r>
          </a:p>
          <a:p>
            <a:pPr lvl="1"/>
            <a:r>
              <a:rPr lang="en-US" dirty="0" smtClean="0"/>
              <a:t>Integers index faster than text</a:t>
            </a:r>
          </a:p>
          <a:p>
            <a:pPr lvl="1"/>
            <a:r>
              <a:rPr lang="en-US" dirty="0" smtClean="0"/>
              <a:t>Using both a single-column index and a multi-column index can see a benefit</a:t>
            </a:r>
          </a:p>
          <a:p>
            <a:r>
              <a:rPr lang="en-US" dirty="0" smtClean="0"/>
              <a:t>Name your indexes. This will make maintainability and EXPLAINS easier. </a:t>
            </a:r>
            <a:br>
              <a:rPr lang="en-US" dirty="0" smtClean="0"/>
            </a:br>
            <a:r>
              <a:rPr lang="en-US" dirty="0" smtClean="0"/>
              <a:t>Have a common convention, too. </a:t>
            </a:r>
            <a:r>
              <a:rPr lang="en-US" dirty="0" err="1" smtClean="0"/>
              <a:t>E.g</a:t>
            </a:r>
            <a:r>
              <a:rPr lang="en-US" dirty="0" smtClean="0"/>
              <a:t> “</a:t>
            </a:r>
            <a:r>
              <a:rPr lang="en-US" dirty="0" err="1" smtClean="0"/>
              <a:t>usernames_on_emails</a:t>
            </a:r>
            <a:r>
              <a:rPr lang="en-US" dirty="0" smtClean="0"/>
              <a:t>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69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Indexes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database index is a data structure that enables </a:t>
            </a:r>
            <a:r>
              <a:rPr lang="en-US" b="1" dirty="0" smtClean="0"/>
              <a:t>fast lookups </a:t>
            </a:r>
          </a:p>
          <a:p>
            <a:pPr lvl="1"/>
            <a:r>
              <a:rPr lang="en-US" dirty="0" smtClean="0"/>
              <a:t>Trade: gain speed vs. cost of size</a:t>
            </a:r>
          </a:p>
          <a:p>
            <a:pPr lvl="1"/>
            <a:r>
              <a:rPr lang="en-US" dirty="0" smtClean="0"/>
              <a:t>Trade: gain read vs. cost of updates</a:t>
            </a:r>
          </a:p>
          <a:p>
            <a:pPr lvl="1"/>
            <a:r>
              <a:rPr lang="en-US" dirty="0"/>
              <a:t>Alternative is </a:t>
            </a:r>
            <a:r>
              <a:rPr lang="en-US" dirty="0" smtClean="0"/>
              <a:t>a full table scan</a:t>
            </a:r>
          </a:p>
          <a:p>
            <a:r>
              <a:rPr lang="en-US" dirty="0" smtClean="0"/>
              <a:t>Also: aids in </a:t>
            </a:r>
            <a:r>
              <a:rPr lang="en-US" b="1" dirty="0" smtClean="0"/>
              <a:t>sorting </a:t>
            </a:r>
            <a:r>
              <a:rPr lang="en-US" dirty="0" smtClean="0"/>
              <a:t>data</a:t>
            </a:r>
          </a:p>
          <a:p>
            <a:r>
              <a:rPr lang="en-US" dirty="0" smtClean="0"/>
              <a:t>Also: enforce </a:t>
            </a:r>
            <a:r>
              <a:rPr lang="en-US" b="1" dirty="0" smtClean="0"/>
              <a:t>uniqueness</a:t>
            </a:r>
            <a:r>
              <a:rPr lang="en-US" dirty="0" smtClean="0"/>
              <a:t> constraints</a:t>
            </a:r>
          </a:p>
          <a:p>
            <a:r>
              <a:rPr lang="en-US" dirty="0" smtClean="0"/>
              <a:t>Common algorithms: hash tables, b-trees, and more</a:t>
            </a:r>
          </a:p>
          <a:p>
            <a:r>
              <a:rPr lang="en-US" dirty="0"/>
              <a:t>Usages</a:t>
            </a:r>
          </a:p>
          <a:p>
            <a:pPr lvl="1"/>
            <a:r>
              <a:rPr lang="en-US" dirty="0" smtClean="0"/>
              <a:t>Unique vs. Non-unique</a:t>
            </a:r>
          </a:p>
          <a:p>
            <a:pPr lvl="1"/>
            <a:r>
              <a:rPr lang="en-US" dirty="0" smtClean="0"/>
              <a:t>Partial indexes</a:t>
            </a:r>
          </a:p>
          <a:p>
            <a:pPr lvl="1"/>
            <a:r>
              <a:rPr lang="en-US" dirty="0" smtClean="0"/>
              <a:t>Single column vs. Multi-column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3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3631" y="1301188"/>
            <a:ext cx="4382321" cy="529295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Essentially, an array of linked lists with a hashing function</a:t>
            </a:r>
          </a:p>
          <a:p>
            <a:pPr lvl="1"/>
            <a:r>
              <a:rPr lang="en-US" dirty="0" smtClean="0"/>
              <a:t>Given a </a:t>
            </a:r>
            <a:r>
              <a:rPr lang="en-US" i="1" dirty="0" smtClean="0"/>
              <a:t>key</a:t>
            </a:r>
            <a:r>
              <a:rPr lang="en-US" dirty="0" smtClean="0"/>
              <a:t>, provide the disk location of the row</a:t>
            </a:r>
          </a:p>
          <a:p>
            <a:pPr lvl="1"/>
            <a:r>
              <a:rPr lang="en-US" dirty="0" smtClean="0"/>
              <a:t>key </a:t>
            </a:r>
            <a:r>
              <a:rPr lang="en-US" dirty="0" smtClean="0">
                <a:sym typeface="Wingdings" panose="05000000000000000000" pitchFamily="2" charset="2"/>
              </a:rPr>
              <a:t> hash(key)  index of the array  traverse linked list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Hash tables provide provably constant time lookup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Hash tables are memory-friendly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Linked lists can be </a:t>
            </a:r>
            <a:r>
              <a:rPr lang="en-US" dirty="0" err="1" smtClean="0">
                <a:sym typeface="Wingdings" panose="05000000000000000000" pitchFamily="2" charset="2"/>
              </a:rPr>
              <a:t>malloc’d</a:t>
            </a:r>
            <a:r>
              <a:rPr lang="en-US" dirty="0" smtClean="0">
                <a:sym typeface="Wingdings" panose="05000000000000000000" pitchFamily="2" charset="2"/>
              </a:rPr>
              <a:t> at random 	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Scaling &amp; rebuilding is not very expensive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But! Hashes are generally good for single, unique lookups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Can’t speed up ORDER BY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Can’t search for inequalities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Most DBMS’s recommend B-tree instead anyway</a:t>
            </a:r>
          </a:p>
          <a:p>
            <a:pPr lvl="1"/>
            <a:endParaRPr lang="en-US" dirty="0" smtClean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3</a:t>
            </a:fld>
            <a:endParaRPr lang="en-US"/>
          </a:p>
        </p:txBody>
      </p:sp>
      <p:pic>
        <p:nvPicPr>
          <p:cNvPr id="1026" name="Picture 2" descr="https://upload.wikimedia.org/wikipedia/commons/thumb/7/7d/Hash_table_3_1_1_0_1_0_0_SP.svg/1200px-Hash_table_3_1_1_0_1_0_0_SP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6731" y="788596"/>
            <a:ext cx="3665023" cy="2675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308686" y="6286361"/>
            <a:ext cx="19158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Images from Wikipedia</a:t>
            </a:r>
            <a:endParaRPr lang="en-US" sz="1400" dirty="0"/>
          </a:p>
        </p:txBody>
      </p:sp>
      <p:pic>
        <p:nvPicPr>
          <p:cNvPr id="1028" name="Picture 4" descr="https://upload.wikimedia.org/wikipedia/commons/thumb/d/d0/Hash_table_5_0_1_1_1_1_1_LL.svg/450px-Hash_table_5_0_1_1_1_1_1_LL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7942" y="3631087"/>
            <a:ext cx="3863562" cy="2661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313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B-trees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505042"/>
            <a:ext cx="7200900" cy="512666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NOT the same thing as </a:t>
            </a:r>
            <a:r>
              <a:rPr lang="en-US" i="1" dirty="0" smtClean="0"/>
              <a:t>binary tree, </a:t>
            </a:r>
            <a:r>
              <a:rPr lang="en-US" dirty="0" smtClean="0"/>
              <a:t>rather an </a:t>
            </a:r>
            <a:r>
              <a:rPr lang="en-US" b="1" dirty="0" smtClean="0"/>
              <a:t>n-</a:t>
            </a:r>
            <a:r>
              <a:rPr lang="en-US" b="1" dirty="0" err="1" smtClean="0"/>
              <a:t>ary</a:t>
            </a:r>
            <a:r>
              <a:rPr lang="en-US" b="1" dirty="0" smtClean="0"/>
              <a:t> tree</a:t>
            </a:r>
            <a:r>
              <a:rPr lang="en-US" dirty="0" smtClean="0"/>
              <a:t>, a </a:t>
            </a:r>
            <a:br>
              <a:rPr lang="en-US" dirty="0" smtClean="0"/>
            </a:br>
            <a:r>
              <a:rPr lang="en-US" dirty="0" smtClean="0"/>
              <a:t>generalization of a binary tree</a:t>
            </a:r>
            <a:endParaRPr lang="en-US" b="1" i="1" dirty="0" smtClean="0"/>
          </a:p>
          <a:p>
            <a:pPr lvl="1"/>
            <a:r>
              <a:rPr lang="en-US" dirty="0" smtClean="0"/>
              <a:t>Most common subtype for databases: </a:t>
            </a:r>
            <a:r>
              <a:rPr lang="en-US" dirty="0" err="1" smtClean="0"/>
              <a:t>B+Tree</a:t>
            </a:r>
            <a:endParaRPr lang="en-US" dirty="0" smtClean="0"/>
          </a:p>
          <a:p>
            <a:pPr lvl="1"/>
            <a:r>
              <a:rPr lang="en-US" dirty="0" smtClean="0"/>
              <a:t>A commonly-used, all-purpose indexing algorithm</a:t>
            </a:r>
          </a:p>
          <a:p>
            <a:pPr lvl="1"/>
            <a:r>
              <a:rPr lang="en-US" dirty="0"/>
              <a:t>High branching factor </a:t>
            </a:r>
            <a:r>
              <a:rPr lang="en-US" i="1" dirty="0"/>
              <a:t>b</a:t>
            </a:r>
            <a:r>
              <a:rPr lang="en-US" dirty="0"/>
              <a:t>, so high </a:t>
            </a:r>
            <a:r>
              <a:rPr lang="en-US" dirty="0" err="1"/>
              <a:t>fanout</a:t>
            </a:r>
            <a:endParaRPr lang="en-US" dirty="0" smtClean="0"/>
          </a:p>
          <a:p>
            <a:r>
              <a:rPr lang="en-US" dirty="0" smtClean="0"/>
              <a:t>Structure of a </a:t>
            </a:r>
            <a:r>
              <a:rPr lang="en-US" dirty="0" err="1" smtClean="0"/>
              <a:t>B+tree</a:t>
            </a:r>
            <a:endParaRPr lang="en-US" dirty="0" smtClean="0"/>
          </a:p>
          <a:p>
            <a:pPr lvl="1"/>
            <a:r>
              <a:rPr lang="en-US" dirty="0" smtClean="0"/>
              <a:t>Single root node</a:t>
            </a:r>
          </a:p>
          <a:p>
            <a:pPr lvl="1"/>
            <a:r>
              <a:rPr lang="en-US" dirty="0" smtClean="0"/>
              <a:t>Multiple layers of intermediate nodes</a:t>
            </a:r>
          </a:p>
          <a:p>
            <a:pPr lvl="1"/>
            <a:r>
              <a:rPr lang="en-US" dirty="0" smtClean="0"/>
              <a:t>One layer of leaf nodes</a:t>
            </a:r>
          </a:p>
          <a:p>
            <a:pPr lvl="1"/>
            <a:r>
              <a:rPr lang="en-US" dirty="0" smtClean="0"/>
              <a:t>Leaves maintain a sorted linked list for quick  traversal</a:t>
            </a:r>
          </a:p>
          <a:p>
            <a:r>
              <a:rPr lang="en-US" dirty="0" smtClean="0"/>
              <a:t>Maintain rules about how many children per node and how many items per node</a:t>
            </a:r>
          </a:p>
          <a:p>
            <a:r>
              <a:rPr lang="en-US" dirty="0" smtClean="0"/>
              <a:t>In practice:</a:t>
            </a:r>
          </a:p>
          <a:p>
            <a:pPr lvl="1"/>
            <a:r>
              <a:rPr lang="en-US" dirty="0" smtClean="0"/>
              <a:t>Nodes are usually a byte-sized array</a:t>
            </a:r>
          </a:p>
          <a:p>
            <a:pPr lvl="1"/>
            <a:r>
              <a:rPr lang="en-US" dirty="0" smtClean="0"/>
              <a:t>A 3-level B-tree handles 255</a:t>
            </a:r>
            <a:r>
              <a:rPr lang="en-US" baseline="30000" dirty="0" smtClean="0"/>
              <a:t>3</a:t>
            </a:r>
            <a:r>
              <a:rPr lang="en-US" dirty="0" smtClean="0"/>
              <a:t>=16.6 million records</a:t>
            </a:r>
          </a:p>
          <a:p>
            <a:pPr lvl="1"/>
            <a:r>
              <a:rPr lang="en-US" dirty="0" smtClean="0"/>
              <a:t>You can usually cache the root and first layer anyway, so most reads only involve 1-2 disk reads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4</a:t>
            </a:fld>
            <a:endParaRPr lang="en-US"/>
          </a:p>
        </p:txBody>
      </p:sp>
      <p:pic>
        <p:nvPicPr>
          <p:cNvPr id="2050" name="Picture 2" descr="https://upload.wikimedia.org/wikipedia/commons/3/37/Bplustre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4327" y="1"/>
            <a:ext cx="3269672" cy="1505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890934" y="1523202"/>
            <a:ext cx="12530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 smtClean="0"/>
              <a:t>B+Tree</a:t>
            </a:r>
            <a:r>
              <a:rPr lang="en-US" sz="1100" dirty="0" smtClean="0"/>
              <a:t> image from Wikipedia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66958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B+Tree</a:t>
            </a:r>
            <a:r>
              <a:rPr lang="en-US" dirty="0" smtClean="0"/>
              <a:t>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0871" y="1422400"/>
            <a:ext cx="7200900" cy="4343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Search</a:t>
            </a:r>
          </a:p>
          <a:p>
            <a:pPr lvl="1"/>
            <a:r>
              <a:rPr lang="en-US" dirty="0" smtClean="0"/>
              <a:t>Start at root, traverse to the tree based on inequality</a:t>
            </a:r>
          </a:p>
          <a:p>
            <a:pPr lvl="1"/>
            <a:r>
              <a:rPr lang="en-US" dirty="0" smtClean="0"/>
              <a:t>Constant-time searches on a given node (usually 255)</a:t>
            </a:r>
          </a:p>
          <a:p>
            <a:pPr lvl="1"/>
            <a:r>
              <a:rPr lang="en-US" dirty="0" smtClean="0"/>
              <a:t>Only looking up a few nodes</a:t>
            </a:r>
          </a:p>
          <a:p>
            <a:pPr lvl="1"/>
            <a:r>
              <a:rPr lang="en-US" dirty="0" smtClean="0"/>
              <a:t>Once you find the first, follow the linked list to get the rest of the range</a:t>
            </a:r>
          </a:p>
          <a:p>
            <a:r>
              <a:rPr lang="en-US" dirty="0" smtClean="0"/>
              <a:t>Insert</a:t>
            </a:r>
          </a:p>
          <a:p>
            <a:pPr lvl="1"/>
            <a:r>
              <a:rPr lang="en-US" dirty="0" smtClean="0"/>
              <a:t>Do a tree search to determining bucket</a:t>
            </a:r>
          </a:p>
          <a:p>
            <a:pPr lvl="1"/>
            <a:r>
              <a:rPr lang="en-US" dirty="0" smtClean="0"/>
              <a:t>If the bucket is full, split the bucket into a new one</a:t>
            </a:r>
          </a:p>
          <a:p>
            <a:pPr lvl="1"/>
            <a:r>
              <a:rPr lang="en-US" dirty="0" smtClean="0"/>
              <a:t>Continue splitting up and down until you have enough room</a:t>
            </a:r>
          </a:p>
          <a:p>
            <a:pPr lvl="1"/>
            <a:r>
              <a:rPr lang="en-US" dirty="0" smtClean="0"/>
              <a:t>Re-balancing only impacts max of 2 leaves and some parents</a:t>
            </a:r>
          </a:p>
          <a:p>
            <a:r>
              <a:rPr lang="en-US" dirty="0" smtClean="0"/>
              <a:t>Bulk-loading</a:t>
            </a:r>
          </a:p>
          <a:p>
            <a:pPr lvl="1"/>
            <a:r>
              <a:rPr lang="en-US" dirty="0" smtClean="0"/>
              <a:t>Sort the data first</a:t>
            </a:r>
          </a:p>
          <a:p>
            <a:pPr lvl="1"/>
            <a:r>
              <a:rPr lang="en-US" dirty="0" smtClean="0"/>
              <a:t>Load in data from the leaves, creating </a:t>
            </a:r>
            <a:br>
              <a:rPr lang="en-US" dirty="0" smtClean="0"/>
            </a:br>
            <a:r>
              <a:rPr lang="en-US" dirty="0" smtClean="0"/>
              <a:t>and updating root as you go</a:t>
            </a:r>
          </a:p>
          <a:p>
            <a:pPr lvl="1"/>
            <a:r>
              <a:rPr lang="en-US" dirty="0" smtClean="0"/>
              <a:t>Cheaper than many inserts at </a:t>
            </a:r>
            <a:br>
              <a:rPr lang="en-US" dirty="0" smtClean="0"/>
            </a:br>
            <a:r>
              <a:rPr lang="en-US" dirty="0" smtClean="0"/>
              <a:t>once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2" descr="https://upload.wikimedia.org/wikipedia/commons/3/37/Bplustre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8486" y="4915793"/>
            <a:ext cx="3693247" cy="1700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403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err="1" smtClean="0"/>
              <a:t>B+tree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6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7300" y="2154932"/>
            <a:ext cx="6972300" cy="325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02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err="1"/>
              <a:t>B+tree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Inserted 40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7300" y="2154932"/>
            <a:ext cx="7048500" cy="460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90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Unique vs. Non-Unique Indexes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database index algorithms support non-unique indexes</a:t>
            </a:r>
          </a:p>
          <a:p>
            <a:pPr lvl="1"/>
            <a:r>
              <a:rPr lang="en-US" dirty="0" smtClean="0"/>
              <a:t>Hashes, </a:t>
            </a:r>
            <a:r>
              <a:rPr lang="en-US" dirty="0" err="1" smtClean="0"/>
              <a:t>B+trees</a:t>
            </a:r>
            <a:r>
              <a:rPr lang="en-US" dirty="0" smtClean="0"/>
              <a:t>, etc.</a:t>
            </a:r>
          </a:p>
          <a:p>
            <a:pPr lvl="1"/>
            <a:r>
              <a:rPr lang="en-US" dirty="0" smtClean="0"/>
              <a:t>But the implementation is slightly different</a:t>
            </a:r>
          </a:p>
          <a:p>
            <a:r>
              <a:rPr lang="en-US" dirty="0" smtClean="0"/>
              <a:t>Database indexes will always perform better if they KNOW that the index is intended to be unique</a:t>
            </a:r>
          </a:p>
          <a:p>
            <a:r>
              <a:rPr lang="en-US" dirty="0" smtClean="0"/>
              <a:t>Add this as a constraint to your table</a:t>
            </a:r>
          </a:p>
          <a:p>
            <a:pPr lvl="1"/>
            <a:r>
              <a:rPr lang="en-US" dirty="0" smtClean="0"/>
              <a:t>Column constraint on the </a:t>
            </a:r>
            <a:r>
              <a:rPr lang="en-US" dirty="0" smtClean="0">
                <a:latin typeface="Consolas" panose="020B0609020204030204" pitchFamily="49" charset="0"/>
              </a:rPr>
              <a:t>CREATE TABLE</a:t>
            </a:r>
            <a:r>
              <a:rPr lang="en-US" dirty="0" smtClean="0"/>
              <a:t> or </a:t>
            </a:r>
            <a:r>
              <a:rPr lang="en-US" dirty="0" smtClean="0">
                <a:latin typeface="Consolas" panose="020B0609020204030204" pitchFamily="49" charset="0"/>
              </a:rPr>
              <a:t>ALTER TABLE</a:t>
            </a:r>
          </a:p>
          <a:p>
            <a:pPr lvl="1"/>
            <a:r>
              <a:rPr lang="en-US" dirty="0" smtClean="0"/>
              <a:t>Or </a:t>
            </a:r>
            <a:r>
              <a:rPr lang="en-US" dirty="0" smtClean="0">
                <a:latin typeface="Consolas" panose="020B0609020204030204" pitchFamily="49" charset="0"/>
              </a:rPr>
              <a:t>CREATE UNIQUE INDEX</a:t>
            </a:r>
            <a:r>
              <a:rPr lang="en-US" dirty="0" smtClean="0"/>
              <a:t> instead of </a:t>
            </a:r>
            <a:r>
              <a:rPr lang="en-US" dirty="0" smtClean="0">
                <a:latin typeface="Consolas" panose="020B0609020204030204" pitchFamily="49" charset="0"/>
              </a:rPr>
              <a:t>CREATE INDEX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1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Indexes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413163"/>
            <a:ext cx="7200900" cy="4821381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Some data is inherently multidimensional (“data cubes”)</a:t>
            </a:r>
          </a:p>
          <a:p>
            <a:pPr marL="530352" lvl="1" indent="0">
              <a:buNone/>
            </a:pPr>
            <a:r>
              <a:rPr lang="en-US" sz="1700" dirty="0" smtClean="0"/>
              <a:t>e.g. latitude &amp; longitude, or customer purchase data</a:t>
            </a:r>
          </a:p>
          <a:p>
            <a:r>
              <a:rPr lang="en-US" dirty="0" smtClean="0"/>
              <a:t>Two problems</a:t>
            </a:r>
          </a:p>
          <a:p>
            <a:pPr lvl="1"/>
            <a:r>
              <a:rPr lang="en-US" dirty="0" smtClean="0"/>
              <a:t>Nearest-neighbor </a:t>
            </a:r>
            <a:r>
              <a:rPr lang="en-US" dirty="0"/>
              <a:t>queries</a:t>
            </a:r>
            <a:r>
              <a:rPr lang="en-US" dirty="0" smtClean="0"/>
              <a:t>: “</a:t>
            </a:r>
            <a:r>
              <a:rPr lang="en-US" dirty="0"/>
              <a:t>Find closest bathroom to this </a:t>
            </a:r>
            <a:r>
              <a:rPr lang="en-US" dirty="0" err="1"/>
              <a:t>lat</a:t>
            </a:r>
            <a:r>
              <a:rPr lang="en-US" dirty="0"/>
              <a:t>-long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Partial match queries, “Find all bathrooms near this </a:t>
            </a:r>
            <a:r>
              <a:rPr lang="en-US" dirty="0" err="1" smtClean="0"/>
              <a:t>lat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Partitioned </a:t>
            </a:r>
            <a:r>
              <a:rPr lang="en-US" dirty="0"/>
              <a:t>hash tables: </a:t>
            </a:r>
            <a:r>
              <a:rPr lang="en-US" dirty="0" smtClean="0"/>
              <a:t>modify the hash function to take in multiple arguments </a:t>
            </a:r>
          </a:p>
          <a:p>
            <a:pPr lvl="1"/>
            <a:r>
              <a:rPr lang="en-US" dirty="0" smtClean="0"/>
              <a:t>Can’t handle range queries</a:t>
            </a:r>
          </a:p>
          <a:p>
            <a:r>
              <a:rPr lang="en-US" dirty="0" smtClean="0"/>
              <a:t>Grid files: generalization of hash tables</a:t>
            </a:r>
          </a:p>
          <a:p>
            <a:pPr lvl="1"/>
            <a:r>
              <a:rPr lang="en-US" dirty="0" smtClean="0"/>
              <a:t>Multi-dimensional array</a:t>
            </a:r>
          </a:p>
          <a:p>
            <a:pPr lvl="1"/>
            <a:r>
              <a:rPr lang="en-US" dirty="0" smtClean="0"/>
              <a:t>Combine array indexes into “ranges” to be more sparse</a:t>
            </a:r>
          </a:p>
          <a:p>
            <a:r>
              <a:rPr lang="en-US" dirty="0" err="1" smtClean="0"/>
              <a:t>B+tree</a:t>
            </a:r>
            <a:r>
              <a:rPr lang="en-US" dirty="0" smtClean="0"/>
              <a:t>: combine the conditions together</a:t>
            </a:r>
          </a:p>
          <a:p>
            <a:pPr lvl="1"/>
            <a:r>
              <a:rPr lang="en-US" dirty="0" smtClean="0"/>
              <a:t>Mixed values on the leaves</a:t>
            </a:r>
          </a:p>
          <a:p>
            <a:pPr lvl="1"/>
            <a:r>
              <a:rPr lang="en-US" dirty="0" smtClean="0"/>
              <a:t>Order of columns can matter in how you declare them</a:t>
            </a:r>
          </a:p>
          <a:p>
            <a:r>
              <a:rPr lang="en-US" dirty="0" smtClean="0"/>
              <a:t>But there are specialized algorithms for this…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63697-31B4-42C8-A320-70DE83AB80D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8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945</TotalTime>
  <Words>1049</Words>
  <Application>Microsoft Office PowerPoint</Application>
  <PresentationFormat>On-screen Show (4:3)</PresentationFormat>
  <Paragraphs>190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Consolas</vt:lpstr>
      <vt:lpstr>Franklin Gothic Book</vt:lpstr>
      <vt:lpstr>Wingdings</vt:lpstr>
      <vt:lpstr>Crop</vt:lpstr>
      <vt:lpstr>Database indexes</vt:lpstr>
      <vt:lpstr>Database Indexes</vt:lpstr>
      <vt:lpstr>Hash Tables</vt:lpstr>
      <vt:lpstr>B-trees</vt:lpstr>
      <vt:lpstr>B+Tree Operations</vt:lpstr>
      <vt:lpstr>Example B+tree</vt:lpstr>
      <vt:lpstr>Example B+tree</vt:lpstr>
      <vt:lpstr>Unique vs. Non-Unique Indexes</vt:lpstr>
      <vt:lpstr>Multidimensional Indexes</vt:lpstr>
      <vt:lpstr>Multidimensional Indexes (2)</vt:lpstr>
      <vt:lpstr>Multi-column Indexes</vt:lpstr>
      <vt:lpstr>Bitmap Scans</vt:lpstr>
      <vt:lpstr>Partial Indexes</vt:lpstr>
      <vt:lpstr>Index-Only Scans</vt:lpstr>
      <vt:lpstr>Expression Indexes</vt:lpstr>
      <vt:lpstr>Tips for Indexes</vt:lpstr>
    </vt:vector>
  </TitlesOfParts>
  <Company>Rochester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Performance Engineering: Intro</dc:title>
  <dc:creator>Andy Meneely</dc:creator>
  <cp:lastModifiedBy>Andy Meneely</cp:lastModifiedBy>
  <cp:revision>581</cp:revision>
  <dcterms:created xsi:type="dcterms:W3CDTF">2017-08-28T11:43:38Z</dcterms:created>
  <dcterms:modified xsi:type="dcterms:W3CDTF">2017-11-13T16:09:30Z</dcterms:modified>
</cp:coreProperties>
</file>